
<file path=[Content_Types].xml><?xml version="1.0" encoding="utf-8"?>
<Types xmlns="http://schemas.openxmlformats.org/package/2006/content-types">
  <Default Extension="png" ContentType="image/png"/>
  <Default Extension="emf" ContentType="image/x-emf"/>
  <Default Extension="m4a" ContentType="audio/mp4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4" r:id="rId1"/>
    <p:sldMasterId id="2147483656" r:id="rId2"/>
  </p:sldMasterIdLst>
  <p:notesMasterIdLst>
    <p:notesMasterId r:id="rId10"/>
  </p:notesMasterIdLst>
  <p:handoutMasterIdLst>
    <p:handoutMasterId r:id="rId11"/>
  </p:handoutMasterIdLst>
  <p:sldIdLst>
    <p:sldId id="266" r:id="rId3"/>
    <p:sldId id="267" r:id="rId4"/>
    <p:sldId id="268" r:id="rId5"/>
    <p:sldId id="269" r:id="rId6"/>
    <p:sldId id="270" r:id="rId7"/>
    <p:sldId id="258" r:id="rId8"/>
    <p:sldId id="265" r:id="rId9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14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5D"/>
    <a:srgbClr val="008FBC"/>
    <a:srgbClr val="00B1EB"/>
    <a:srgbClr val="009B77"/>
    <a:srgbClr val="009B13"/>
    <a:srgbClr val="C99313"/>
    <a:srgbClr val="AC7F10"/>
    <a:srgbClr val="C61C38"/>
    <a:srgbClr val="8D1429"/>
    <a:srgbClr val="0038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3" autoAdjust="0"/>
    <p:restoredTop sz="94645" autoAdjust="0"/>
  </p:normalViewPr>
  <p:slideViewPr>
    <p:cSldViewPr snapToGrid="0" showGuides="1">
      <p:cViewPr varScale="1">
        <p:scale>
          <a:sx n="154" d="100"/>
          <a:sy n="154" d="100"/>
        </p:scale>
        <p:origin x="360" y="144"/>
      </p:cViewPr>
      <p:guideLst>
        <p:guide orient="horz" pos="3114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-3768" y="-78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004BC-B0E3-4208-A222-418A4F529526}" type="datetimeFigureOut">
              <a:rPr lang="de-DE" smtClean="0"/>
              <a:pPr/>
              <a:t>16.10.2022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8CCCE-5D86-4F2C-A810-6EA86A7CE748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1339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1D818D-C606-4ACC-B471-870C5A9C4C11}" type="datetimeFigureOut">
              <a:rPr lang="de-DE" smtClean="0"/>
              <a:pPr/>
              <a:t>16.10.2022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32A09-A8F9-4844-A50B-996B9FD8E09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6537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master mit Sieg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212400" y="1986682"/>
            <a:ext cx="8934400" cy="2950419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 userDrawn="1"/>
        </p:nvSpPr>
        <p:spPr>
          <a:xfrm>
            <a:off x="212400" y="986040"/>
            <a:ext cx="8934400" cy="976109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FAU-Siegel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794156" y="2543265"/>
            <a:ext cx="2350844" cy="239077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6000" y="1047751"/>
            <a:ext cx="8568000" cy="4357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6000" y="1489898"/>
            <a:ext cx="8568000" cy="4603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396000" y="684000"/>
            <a:ext cx="8504559" cy="41307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540000" indent="-540000">
              <a:defRPr/>
            </a:lvl1pPr>
            <a:lvl2pPr marL="1080000" indent="-540000">
              <a:buFontTx/>
              <a:buNone/>
              <a:defRPr/>
            </a:lvl2pPr>
            <a:lvl3pPr marL="1620000" indent="-540000">
              <a:buFontTx/>
              <a:buNone/>
              <a:defRPr/>
            </a:lvl3pPr>
            <a:lvl4pPr>
              <a:buFontTx/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4"/>
            <a:endParaRPr lang="de-DE" dirty="0"/>
          </a:p>
        </p:txBody>
      </p:sp>
      <p:sp>
        <p:nvSpPr>
          <p:cNvPr id="8" name="Textplatzhalter 10"/>
          <p:cNvSpPr txBox="1">
            <a:spLocks/>
          </p:cNvSpPr>
          <p:nvPr userDrawn="1"/>
        </p:nvSpPr>
        <p:spPr>
          <a:xfrm>
            <a:off x="7287139" y="4224489"/>
            <a:ext cx="1426482" cy="473075"/>
          </a:xfrm>
          <a:prstGeom prst="rect">
            <a:avLst/>
          </a:prstGeom>
          <a:solidFill>
            <a:srgbClr val="008FBC"/>
          </a:solidFill>
        </p:spPr>
        <p:txBody>
          <a:bodyPr/>
          <a:lstStyle>
            <a:lvl1pPr>
              <a:defRPr sz="1200"/>
            </a:lvl1pPr>
            <a:lvl2pPr marL="0" algn="ctr">
              <a:spcBef>
                <a:spcPts val="0"/>
              </a:spcBef>
              <a:buNone/>
              <a:defRPr baseline="0"/>
            </a:lvl2pPr>
          </a:lstStyle>
          <a:p>
            <a:pPr marL="0" marR="0" lvl="1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Logo</a:t>
            </a:r>
          </a:p>
        </p:txBody>
      </p:sp>
      <p:sp>
        <p:nvSpPr>
          <p:cNvPr id="17" name="Datumsplatzhalter 1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C5E9C93-43BB-427D-BAED-6E64D055AC3E}" type="datetime1">
              <a:rPr lang="de-DE" smtClean="0"/>
              <a:pPr/>
              <a:t>16.10.2022</a:t>
            </a:fld>
            <a:endParaRPr lang="de-DE" dirty="0"/>
          </a:p>
        </p:txBody>
      </p:sp>
      <p:sp>
        <p:nvSpPr>
          <p:cNvPr id="18" name="Foliennummernplatzhalter 1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759437E-DD65-47AE-A718-65B9481C0A9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Titelplatzhalter 1"/>
          <p:cNvSpPr>
            <a:spLocks noGrp="1"/>
          </p:cNvSpPr>
          <p:nvPr>
            <p:ph type="title"/>
          </p:nvPr>
        </p:nvSpPr>
        <p:spPr>
          <a:xfrm>
            <a:off x="204788" y="48792"/>
            <a:ext cx="7886700" cy="4442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master eigenes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212400" y="1986682"/>
            <a:ext cx="8934400" cy="2950419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 userDrawn="1"/>
        </p:nvSpPr>
        <p:spPr>
          <a:xfrm>
            <a:off x="212400" y="986040"/>
            <a:ext cx="8934400" cy="976109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6000" y="1047751"/>
            <a:ext cx="8568000" cy="4357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6000" y="1489898"/>
            <a:ext cx="8568000" cy="4603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6" name="Textplatzhalter 10"/>
          <p:cNvSpPr txBox="1">
            <a:spLocks/>
          </p:cNvSpPr>
          <p:nvPr userDrawn="1"/>
        </p:nvSpPr>
        <p:spPr>
          <a:xfrm>
            <a:off x="7295606" y="4232956"/>
            <a:ext cx="1426482" cy="473075"/>
          </a:xfrm>
          <a:prstGeom prst="rect">
            <a:avLst/>
          </a:prstGeom>
          <a:solidFill>
            <a:srgbClr val="008FBC"/>
          </a:solidFill>
        </p:spPr>
        <p:txBody>
          <a:bodyPr/>
          <a:lstStyle>
            <a:lvl1pPr>
              <a:defRPr sz="1200"/>
            </a:lvl1pPr>
            <a:lvl2pPr marL="0" algn="ctr">
              <a:spcBef>
                <a:spcPts val="0"/>
              </a:spcBef>
              <a:buNone/>
              <a:defRPr baseline="0"/>
            </a:lvl2pPr>
          </a:lstStyle>
          <a:p>
            <a:pPr marL="0" marR="0" lvl="1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Logo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master mit Bild(er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/>
          <p:cNvSpPr>
            <a:spLocks noGrp="1"/>
          </p:cNvSpPr>
          <p:nvPr>
            <p:ph type="pic" sz="quarter" idx="10"/>
          </p:nvPr>
        </p:nvSpPr>
        <p:spPr>
          <a:xfrm>
            <a:off x="208800" y="1983581"/>
            <a:ext cx="8935200" cy="2952000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212400" y="986040"/>
            <a:ext cx="8934400" cy="976109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1600" y="1047751"/>
            <a:ext cx="8568000" cy="3960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5999" y="1489898"/>
            <a:ext cx="8568000" cy="4603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master mit größerem Raum für Titel + Sieg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212400" y="2986088"/>
            <a:ext cx="8932069" cy="195101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 userDrawn="1"/>
        </p:nvSpPr>
        <p:spPr>
          <a:xfrm>
            <a:off x="212400" y="986040"/>
            <a:ext cx="8935200" cy="197147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 descr="FAU-Siegel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855264" y="3609975"/>
            <a:ext cx="1294926" cy="131692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1599" y="1047750"/>
            <a:ext cx="8576963" cy="934516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79832" y="2014237"/>
            <a:ext cx="8591519" cy="8568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maste rmit größerem Raum für Titel +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212400" y="2986088"/>
            <a:ext cx="8932069" cy="195101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 userDrawn="1"/>
        </p:nvSpPr>
        <p:spPr>
          <a:xfrm>
            <a:off x="212400" y="986040"/>
            <a:ext cx="8935200" cy="197147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1599" y="1047750"/>
            <a:ext cx="8576963" cy="934516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79832" y="2014237"/>
            <a:ext cx="8591519" cy="8568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7" name="Textplatzhalter 10"/>
          <p:cNvSpPr txBox="1">
            <a:spLocks/>
          </p:cNvSpPr>
          <p:nvPr userDrawn="1"/>
        </p:nvSpPr>
        <p:spPr>
          <a:xfrm>
            <a:off x="7287139" y="4224489"/>
            <a:ext cx="1426482" cy="473075"/>
          </a:xfrm>
          <a:prstGeom prst="rect">
            <a:avLst/>
          </a:prstGeom>
          <a:solidFill>
            <a:srgbClr val="008FBC"/>
          </a:solidFill>
        </p:spPr>
        <p:txBody>
          <a:bodyPr/>
          <a:lstStyle>
            <a:lvl1pPr>
              <a:defRPr sz="1200"/>
            </a:lvl1pPr>
            <a:lvl2pPr marL="0" algn="ctr">
              <a:spcBef>
                <a:spcPts val="0"/>
              </a:spcBef>
              <a:buNone/>
              <a:defRPr baseline="0"/>
            </a:lvl2pPr>
          </a:lstStyle>
          <a:p>
            <a:pPr marL="0" marR="0" lvl="1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Logo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master mit größerem Raum für Titel und Bild(ern)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212400" y="986040"/>
            <a:ext cx="8935200" cy="197147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6000" y="1047750"/>
            <a:ext cx="8568000" cy="934516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6000" y="2014237"/>
            <a:ext cx="8568000" cy="8568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0"/>
          </p:nvPr>
        </p:nvSpPr>
        <p:spPr>
          <a:xfrm>
            <a:off x="212400" y="2988000"/>
            <a:ext cx="8931600" cy="1951200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AU TeTitelmaster mit sehr großem Raum für Titel und Sieg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212400" y="986039"/>
            <a:ext cx="8934400" cy="395267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0" name="Grafik 9" descr="FAU-Siegel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855264" y="3609975"/>
            <a:ext cx="1294926" cy="1316921"/>
          </a:xfrm>
          <a:prstGeom prst="rect">
            <a:avLst/>
          </a:prstGeom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81599" y="2864694"/>
            <a:ext cx="8589751" cy="198226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ts val="32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6000" y="1047751"/>
            <a:ext cx="8568000" cy="172742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755A94C6-B0FA-49BA-B334-C7EF0181C8CA}" type="datetimeFigureOut">
              <a:rPr lang="en-US" smtClean="0">
                <a:solidFill>
                  <a:srgbClr val="00B050">
                    <a:tint val="75000"/>
                  </a:srgbClr>
                </a:solidFill>
              </a:rPr>
              <a:pPr/>
              <a:t>10/16/2022</a:t>
            </a:fld>
            <a:endParaRPr lang="en-US">
              <a:solidFill>
                <a:srgbClr val="00B05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B05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05D5751-79B0-43A0-A543-EECE5F194014}" type="slidenum">
              <a:rPr lang="en-US" smtClean="0">
                <a:solidFill>
                  <a:srgbClr val="00B050">
                    <a:tint val="75000"/>
                  </a:srgbClr>
                </a:solidFill>
              </a:rPr>
              <a:pPr/>
              <a:t>‹Nr.›</a:t>
            </a:fld>
            <a:endParaRPr lang="en-US">
              <a:solidFill>
                <a:srgbClr val="00B050">
                  <a:tint val="75000"/>
                </a:srgbClr>
              </a:solidFill>
            </a:endParaRP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457200" y="200085"/>
            <a:ext cx="7886700" cy="510504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5973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396000" y="684000"/>
            <a:ext cx="8504559" cy="41307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540000" indent="-540000">
              <a:defRPr/>
            </a:lvl1pPr>
            <a:lvl2pPr marL="1080000" indent="-540000">
              <a:buFontTx/>
              <a:buNone/>
              <a:defRPr/>
            </a:lvl2pPr>
            <a:lvl3pPr marL="1620000" indent="-540000">
              <a:buFontTx/>
              <a:buNone/>
              <a:defRPr/>
            </a:lvl3pPr>
            <a:lvl4pPr>
              <a:buFontTx/>
              <a:buNone/>
              <a:defRPr/>
            </a:lvl4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</p:txBody>
      </p:sp>
      <p:sp>
        <p:nvSpPr>
          <p:cNvPr id="16" name="Datumsplatzhalter 1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ED79C1B-9CDF-412B-A63C-AF89948CABDD}" type="datetime1">
              <a:rPr lang="de-DE" smtClean="0"/>
              <a:pPr/>
              <a:t>16.10.2022</a:t>
            </a:fld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759437E-DD65-47AE-A718-65B9481C0A9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platzhalter 1"/>
          <p:cNvSpPr>
            <a:spLocks noGrp="1"/>
          </p:cNvSpPr>
          <p:nvPr>
            <p:ph type="title"/>
          </p:nvPr>
        </p:nvSpPr>
        <p:spPr>
          <a:xfrm>
            <a:off x="204788" y="48792"/>
            <a:ext cx="7886700" cy="4442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hteck 55"/>
          <p:cNvSpPr/>
          <p:nvPr userDrawn="1"/>
        </p:nvSpPr>
        <p:spPr>
          <a:xfrm>
            <a:off x="0" y="987573"/>
            <a:ext cx="194400" cy="972195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Rechteck 56"/>
          <p:cNvSpPr/>
          <p:nvPr userDrawn="1"/>
        </p:nvSpPr>
        <p:spPr>
          <a:xfrm>
            <a:off x="-1" y="1984722"/>
            <a:ext cx="194400" cy="972000"/>
          </a:xfrm>
          <a:prstGeom prst="rect">
            <a:avLst/>
          </a:prstGeom>
          <a:solidFill>
            <a:srgbClr val="0038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 descr="FAU_Logo_Med_englisch_DinA4_RGB.emf"/>
          <p:cNvPicPr>
            <a:picLocks noChangeAspect="1"/>
          </p:cNvPicPr>
          <p:nvPr userDrawn="1"/>
        </p:nvPicPr>
        <p:blipFill>
          <a:blip r:embed="rId10" cstate="print"/>
          <a:stretch>
            <a:fillRect/>
          </a:stretch>
        </p:blipFill>
        <p:spPr>
          <a:xfrm>
            <a:off x="7028151" y="182792"/>
            <a:ext cx="1653040" cy="45423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2" r:id="rId2"/>
    <p:sldLayoutId id="2147483659" r:id="rId3"/>
    <p:sldLayoutId id="2147483658" r:id="rId4"/>
    <p:sldLayoutId id="2147483663" r:id="rId5"/>
    <p:sldLayoutId id="2147483660" r:id="rId6"/>
    <p:sldLayoutId id="2147483661" r:id="rId7"/>
    <p:sldLayoutId id="2147483666" r:id="rId8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sz="32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ct val="20000"/>
        </a:spcBef>
        <a:buFont typeface="+mj-lt"/>
        <a:buAutoNum type="arabicPeriod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hteck 59"/>
          <p:cNvSpPr/>
          <p:nvPr userDrawn="1"/>
        </p:nvSpPr>
        <p:spPr>
          <a:xfrm>
            <a:off x="1" y="1489250"/>
            <a:ext cx="178593" cy="482425"/>
          </a:xfrm>
          <a:prstGeom prst="rect">
            <a:avLst/>
          </a:prstGeom>
          <a:solidFill>
            <a:srgbClr val="0038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Rechteck 60"/>
          <p:cNvSpPr/>
          <p:nvPr userDrawn="1"/>
        </p:nvSpPr>
        <p:spPr>
          <a:xfrm>
            <a:off x="0" y="982043"/>
            <a:ext cx="178593" cy="482425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Freihandform 108"/>
          <p:cNvSpPr/>
          <p:nvPr userDrawn="1"/>
        </p:nvSpPr>
        <p:spPr>
          <a:xfrm>
            <a:off x="204789" y="493041"/>
            <a:ext cx="8941448" cy="4443289"/>
          </a:xfrm>
          <a:custGeom>
            <a:avLst/>
            <a:gdLst>
              <a:gd name="connsiteX0" fmla="*/ 719137 w 723900"/>
              <a:gd name="connsiteY0" fmla="*/ 0 h 721519"/>
              <a:gd name="connsiteX1" fmla="*/ 0 w 723900"/>
              <a:gd name="connsiteY1" fmla="*/ 0 h 721519"/>
              <a:gd name="connsiteX2" fmla="*/ 0 w 723900"/>
              <a:gd name="connsiteY2" fmla="*/ 721519 h 721519"/>
              <a:gd name="connsiteX3" fmla="*/ 723900 w 723900"/>
              <a:gd name="connsiteY3" fmla="*/ 721519 h 721519"/>
              <a:gd name="connsiteX4" fmla="*/ 685800 w 723900"/>
              <a:gd name="connsiteY4" fmla="*/ 721519 h 721519"/>
              <a:gd name="connsiteX0" fmla="*/ 723719 w 723900"/>
              <a:gd name="connsiteY0" fmla="*/ 0 h 721519"/>
              <a:gd name="connsiteX1" fmla="*/ 0 w 723900"/>
              <a:gd name="connsiteY1" fmla="*/ 0 h 721519"/>
              <a:gd name="connsiteX2" fmla="*/ 0 w 723900"/>
              <a:gd name="connsiteY2" fmla="*/ 721519 h 721519"/>
              <a:gd name="connsiteX3" fmla="*/ 723900 w 723900"/>
              <a:gd name="connsiteY3" fmla="*/ 721519 h 721519"/>
              <a:gd name="connsiteX4" fmla="*/ 685800 w 723900"/>
              <a:gd name="connsiteY4" fmla="*/ 721519 h 721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3900" h="721519">
                <a:moveTo>
                  <a:pt x="723719" y="0"/>
                </a:moveTo>
                <a:lnTo>
                  <a:pt x="0" y="0"/>
                </a:lnTo>
                <a:lnTo>
                  <a:pt x="0" y="721519"/>
                </a:lnTo>
                <a:lnTo>
                  <a:pt x="723900" y="721519"/>
                </a:lnTo>
                <a:lnTo>
                  <a:pt x="685800" y="721519"/>
                </a:lnTo>
              </a:path>
            </a:pathLst>
          </a:custGeom>
          <a:ln>
            <a:solidFill>
              <a:srgbClr val="0038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Fußzeilenplatzhalter 116"/>
          <p:cNvSpPr>
            <a:spLocks noGrp="1"/>
          </p:cNvSpPr>
          <p:nvPr>
            <p:ph type="ftr" sz="quarter" idx="3"/>
          </p:nvPr>
        </p:nvSpPr>
        <p:spPr>
          <a:xfrm>
            <a:off x="205970" y="4950000"/>
            <a:ext cx="6120000" cy="1443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>
                <a:solidFill>
                  <a:srgbClr val="003865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18" name="Datumsplatzhalter 117"/>
          <p:cNvSpPr>
            <a:spLocks noGrp="1"/>
          </p:cNvSpPr>
          <p:nvPr>
            <p:ph type="dt" sz="half" idx="2"/>
          </p:nvPr>
        </p:nvSpPr>
        <p:spPr>
          <a:xfrm>
            <a:off x="6809840" y="4950000"/>
            <a:ext cx="1080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>
                <a:solidFill>
                  <a:srgbClr val="003865"/>
                </a:solidFill>
              </a:defRPr>
            </a:lvl1pPr>
          </a:lstStyle>
          <a:p>
            <a:fld id="{05E83C76-9343-49CB-B45E-C7355FBD7531}" type="datetime1">
              <a:rPr lang="de-DE" smtClean="0"/>
              <a:pPr/>
              <a:t>16.10.2022</a:t>
            </a:fld>
            <a:endParaRPr lang="de-DE" dirty="0"/>
          </a:p>
        </p:txBody>
      </p:sp>
      <p:sp>
        <p:nvSpPr>
          <p:cNvPr id="119" name="Foliennummernplatzhalter 118"/>
          <p:cNvSpPr>
            <a:spLocks noGrp="1"/>
          </p:cNvSpPr>
          <p:nvPr>
            <p:ph type="sldNum" sz="quarter" idx="4"/>
          </p:nvPr>
        </p:nvSpPr>
        <p:spPr>
          <a:xfrm>
            <a:off x="8227255" y="4950000"/>
            <a:ext cx="720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900">
                <a:solidFill>
                  <a:srgbClr val="003865"/>
                </a:solidFill>
              </a:defRPr>
            </a:lvl1pPr>
          </a:lstStyle>
          <a:p>
            <a:fld id="{0759437E-DD65-47AE-A718-65B9481C0A9E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Grafik 8" descr="FAU_Logo_Med_englisch_DinA4_RGB.emf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7819136" y="95841"/>
            <a:ext cx="1021934" cy="280812"/>
          </a:xfrm>
          <a:prstGeom prst="rect">
            <a:avLst/>
          </a:prstGeom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04788" y="48792"/>
            <a:ext cx="7886700" cy="4442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4350" indent="-514350" algn="l" defTabSz="914400" rtl="0" eaLnBrk="1" latinLnBrk="0" hangingPunct="1">
        <a:spcBef>
          <a:spcPct val="20000"/>
        </a:spcBef>
        <a:buFont typeface="+mj-lt"/>
        <a:buAutoNum type="arabicPeriod"/>
        <a:defRPr lang="de-DE" sz="3200" b="1" kern="1200" dirty="0" smtClean="0">
          <a:solidFill>
            <a:srgbClr val="003865"/>
          </a:solidFill>
          <a:latin typeface="+mn-lt"/>
          <a:ea typeface="+mn-ea"/>
          <a:cs typeface="+mn-cs"/>
        </a:defRPr>
      </a:lvl1pPr>
      <a:lvl2pPr marL="971550" indent="-514350" algn="l" defTabSz="914400" rtl="0" eaLnBrk="1" latinLnBrk="0" hangingPunct="1">
        <a:spcBef>
          <a:spcPct val="20000"/>
        </a:spcBef>
        <a:buFont typeface="+mj-lt"/>
        <a:buAutoNum type="arabicPeriod"/>
        <a:defRPr sz="2800" kern="1200">
          <a:solidFill>
            <a:srgbClr val="003865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ct val="20000"/>
        </a:spcBef>
        <a:buFont typeface="+mj-lt"/>
        <a:buAutoNum type="arabicPeriod"/>
        <a:defRPr sz="2400" kern="1200">
          <a:solidFill>
            <a:srgbClr val="003865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003865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rgbClr val="003865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ur0cTY8sQ0M" TargetMode="External"/><Relationship Id="rId3" Type="http://schemas.microsoft.com/office/2007/relationships/media" Target="../media/media2.m4a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emf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4.png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image" Target="../media/image3.emf"/><Relationship Id="rId4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7.m4a"/><Relationship Id="rId1" Type="http://schemas.openxmlformats.org/officeDocument/2006/relationships/audio" Target="NULL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8.mp4"/><Relationship Id="rId1" Type="http://schemas.openxmlformats.org/officeDocument/2006/relationships/video" Target="NULL" TargetMode="External"/><Relationship Id="rId6" Type="http://schemas.openxmlformats.org/officeDocument/2006/relationships/image" Target="../media/image3.emf"/><Relationship Id="rId5" Type="http://schemas.openxmlformats.org/officeDocument/2006/relationships/hyperlink" Target="https://github.com/cest-sources/imaging_science_tools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410457" y="1103244"/>
            <a:ext cx="1074997" cy="413973"/>
          </a:xfrm>
        </p:spPr>
        <p:txBody>
          <a:bodyPr>
            <a:normAutofit/>
          </a:bodyPr>
          <a:lstStyle/>
          <a:p>
            <a:r>
              <a:rPr lang="de-DE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 1:</a:t>
            </a:r>
            <a:endParaRPr lang="en-US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Rechteck 5"/>
          <p:cNvSpPr/>
          <p:nvPr/>
        </p:nvSpPr>
        <p:spPr>
          <a:xfrm>
            <a:off x="410457" y="3275349"/>
            <a:ext cx="56388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de-DE" sz="2400" b="1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Outline:</a:t>
            </a:r>
          </a:p>
          <a:p>
            <a:pPr marL="342900" indent="-342900">
              <a:spcAft>
                <a:spcPts val="0"/>
              </a:spcAft>
              <a:buFont typeface="+mj-lt"/>
              <a:buAutoNum type="arabicPeriod"/>
            </a:pP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Templates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coherent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size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style </a:t>
            </a:r>
          </a:p>
          <a:p>
            <a:pPr marL="342900" indent="-342900">
              <a:spcAft>
                <a:spcPts val="0"/>
              </a:spcAft>
              <a:buFont typeface="+mj-lt"/>
              <a:buAutoNum type="arabicPeriod"/>
            </a:pP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Interactive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changes</a:t>
            </a:r>
            <a:r>
              <a:rPr lang="de-DE" sz="2000" dirty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fast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adaption</a:t>
            </a:r>
            <a:endParaRPr lang="de-DE" sz="2000" dirty="0" smtClean="0">
              <a:solidFill>
                <a:srgbClr val="000066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0"/>
              </a:spcAft>
              <a:buFont typeface="+mj-lt"/>
              <a:buAutoNum type="arabicPeriod"/>
            </a:pP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Exporting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vectors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graphics</a:t>
            </a:r>
            <a:endParaRPr lang="de-DE" sz="2000" dirty="0">
              <a:solidFill>
                <a:srgbClr val="000066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09371" y="1941558"/>
            <a:ext cx="832225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19305C"/>
                </a:solidFill>
                <a:latin typeface="Calibri" panose="020F0502020204030204" pitchFamily="34" charset="0"/>
              </a:rPr>
              <a:t>Prof. Dr. Moritz Zaiss</a:t>
            </a:r>
            <a:endParaRPr lang="en-US" sz="2000" dirty="0">
              <a:solidFill>
                <a:srgbClr val="19305C"/>
              </a:solidFill>
              <a:latin typeface="Calibri" panose="020F0502020204030204" pitchFamily="34" charset="0"/>
            </a:endParaRPr>
          </a:p>
          <a:p>
            <a:r>
              <a:rPr lang="en-US" sz="1400" dirty="0">
                <a:solidFill>
                  <a:srgbClr val="19305C"/>
                </a:solidFill>
                <a:latin typeface="Calibri" panose="020F0502020204030204" pitchFamily="34" charset="0"/>
              </a:rPr>
              <a:t>Max-Planck Institute for biological cybernetics, </a:t>
            </a:r>
            <a:r>
              <a:rPr lang="en-US" sz="1400" dirty="0" err="1">
                <a:solidFill>
                  <a:srgbClr val="19305C"/>
                </a:solidFill>
                <a:latin typeface="Calibri" panose="020F0502020204030204" pitchFamily="34" charset="0"/>
              </a:rPr>
              <a:t>Tübingen</a:t>
            </a:r>
            <a:endParaRPr lang="en-US" sz="1400" dirty="0">
              <a:solidFill>
                <a:srgbClr val="19305C"/>
              </a:solidFill>
              <a:latin typeface="Calibri" panose="020F0502020204030204" pitchFamily="34" charset="0"/>
            </a:endParaRPr>
          </a:p>
          <a:p>
            <a:r>
              <a:rPr lang="en-US" sz="1400" dirty="0">
                <a:solidFill>
                  <a:srgbClr val="19305C"/>
                </a:solidFill>
                <a:latin typeface="Calibri" panose="020F0502020204030204" pitchFamily="34" charset="0"/>
              </a:rPr>
              <a:t>University Clinic Erlangen, Friedrich-Alexander University (FAU) Erlangen-</a:t>
            </a:r>
            <a:r>
              <a:rPr lang="en-US" sz="1400" dirty="0" err="1">
                <a:solidFill>
                  <a:srgbClr val="19305C"/>
                </a:solidFill>
                <a:latin typeface="Calibri" panose="020F0502020204030204" pitchFamily="34" charset="0"/>
              </a:rPr>
              <a:t>Nürnberg</a:t>
            </a:r>
            <a:endParaRPr lang="en-US" sz="1400" dirty="0">
              <a:solidFill>
                <a:srgbClr val="19305C"/>
              </a:solidFill>
              <a:latin typeface="Calibri" panose="020F0502020204030204" pitchFamily="34" charset="0"/>
            </a:endParaRPr>
          </a:p>
          <a:p>
            <a:r>
              <a:rPr lang="en-US" sz="1400" dirty="0" smtClean="0">
                <a:solidFill>
                  <a:srgbClr val="19305C"/>
                </a:solidFill>
                <a:latin typeface="Calibri" panose="020F0502020204030204" pitchFamily="34" charset="0"/>
              </a:rPr>
              <a:t>moritz.zaiss@fau.de</a:t>
            </a:r>
            <a:endParaRPr lang="en-US" sz="1400" dirty="0">
              <a:solidFill>
                <a:srgbClr val="19305C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itel 3"/>
          <p:cNvSpPr txBox="1">
            <a:spLocks/>
          </p:cNvSpPr>
          <p:nvPr/>
        </p:nvSpPr>
        <p:spPr>
          <a:xfrm>
            <a:off x="0" y="477843"/>
            <a:ext cx="5476574" cy="54622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685783" rtl="0" eaLnBrk="1" latinLnBrk="0" hangingPunct="1">
              <a:spcBef>
                <a:spcPct val="0"/>
              </a:spcBef>
              <a:buNone/>
              <a:defRPr sz="3300" kern="1200">
                <a:solidFill>
                  <a:srgbClr val="00336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de-DE" sz="36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Series: Imaging Science Tools</a:t>
            </a:r>
            <a:endParaRPr lang="en-US" sz="3600" dirty="0"/>
          </a:p>
        </p:txBody>
      </p:sp>
      <p:sp>
        <p:nvSpPr>
          <p:cNvPr id="9" name="Titel 3"/>
          <p:cNvSpPr txBox="1">
            <a:spLocks/>
          </p:cNvSpPr>
          <p:nvPr/>
        </p:nvSpPr>
        <p:spPr>
          <a:xfrm>
            <a:off x="1485454" y="1067683"/>
            <a:ext cx="6934200" cy="4850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685783" rtl="0" eaLnBrk="1" latinLnBrk="0" hangingPunct="1">
              <a:spcBef>
                <a:spcPct val="0"/>
              </a:spcBef>
              <a:buNone/>
              <a:defRPr sz="3300" kern="1200">
                <a:solidFill>
                  <a:srgbClr val="00336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lang="de-DE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Generating flexible </a:t>
            </a:r>
            <a:r>
              <a:rPr lang="de-DE" sz="2800" b="1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scientific</a:t>
            </a:r>
            <a:r>
              <a:rPr lang="de-DE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800" b="1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figures</a:t>
            </a:r>
            <a:r>
              <a:rPr lang="de-DE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800" b="1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de-DE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800" b="1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Matlab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91" name="Grafik 9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2511" y="2987999"/>
            <a:ext cx="2873810" cy="2087669"/>
          </a:xfrm>
          <a:prstGeom prst="rect">
            <a:avLst/>
          </a:prstGeom>
        </p:spPr>
      </p:pic>
      <p:pic>
        <p:nvPicPr>
          <p:cNvPr id="3" name="Jingle_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12794" y="-548442"/>
            <a:ext cx="487362" cy="487363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58213" y="4557713"/>
            <a:ext cx="406400" cy="406400"/>
          </a:xfrm>
          <a:prstGeom prst="rect">
            <a:avLst/>
          </a:prstGeom>
        </p:spPr>
      </p:pic>
      <p:sp>
        <p:nvSpPr>
          <p:cNvPr id="2" name="Rechteck 1"/>
          <p:cNvSpPr/>
          <p:nvPr/>
        </p:nvSpPr>
        <p:spPr>
          <a:xfrm>
            <a:off x="-49763" y="4876629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hlinkClick r:id="rId8"/>
              </a:rPr>
              <a:t>https://</a:t>
            </a:r>
            <a:r>
              <a:rPr lang="en-US" sz="1100" dirty="0" smtClean="0">
                <a:hlinkClick r:id="rId8"/>
              </a:rPr>
              <a:t>www.youtube.com/watch?v=ur0cTY8sQ0M</a:t>
            </a:r>
            <a:r>
              <a:rPr lang="en-US" sz="1100" dirty="0" smtClean="0"/>
              <a:t>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60343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"/>
    </mc:Choice>
    <mc:Fallback xmlns="">
      <p:transition spd="slow" advTm="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5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8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9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10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1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4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4" grpId="0" animBg="1"/>
      <p:bldP spid="7" grpId="0"/>
      <p:bldP spid="9" grpId="0"/>
    </p:bldLst>
  </p:timing>
  <p:extLst mod="1">
    <p:ext uri="{E180D4A7-C9FB-4DFB-919C-405C955672EB}">
      <p14:showEvtLst xmlns:p14="http://schemas.microsoft.com/office/powerpoint/2010/main">
        <p14:playEvt time="33" objId="3"/>
        <p14:stopEvt time="60" objId="3"/>
        <p14:playEvt time="373" objId="3"/>
        <p14:stopEvt time="534" objId="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Scientific figures – requirements in research</a:t>
            </a:r>
            <a:endParaRPr lang="en-US" sz="2800" dirty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Design coherent with main document</a:t>
            </a:r>
          </a:p>
          <a:p>
            <a:pPr lvl="1"/>
            <a:r>
              <a:rPr lang="en-US" sz="18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(</a:t>
            </a:r>
            <a:r>
              <a:rPr lang="en-US" sz="1800" dirty="0">
                <a:solidFill>
                  <a:srgbClr val="000066"/>
                </a:solidFill>
                <a:latin typeface="Calibri" panose="020F0502020204030204" pitchFamily="34" charset="0"/>
              </a:rPr>
              <a:t>font type, font size, line width, etc.)</a:t>
            </a:r>
          </a:p>
          <a:p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Flexible to change, interactively</a:t>
            </a:r>
          </a:p>
          <a:p>
            <a:pPr lvl="1"/>
            <a:r>
              <a:rPr lang="en-US" sz="1800" dirty="0">
                <a:solidFill>
                  <a:srgbClr val="000066"/>
                </a:solidFill>
                <a:latin typeface="Calibri" panose="020F0502020204030204" pitchFamily="34" charset="0"/>
              </a:rPr>
              <a:t>after feedback from c</a:t>
            </a:r>
            <a:r>
              <a:rPr lang="en-US" sz="18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olleagues</a:t>
            </a:r>
            <a:r>
              <a:rPr lang="en-US" sz="1800" dirty="0">
                <a:solidFill>
                  <a:srgbClr val="000066"/>
                </a:solidFill>
                <a:latin typeface="Calibri" panose="020F0502020204030204" pitchFamily="34" charset="0"/>
              </a:rPr>
              <a:t>, </a:t>
            </a:r>
            <a:r>
              <a:rPr lang="en-US" sz="18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supervisors </a:t>
            </a:r>
            <a:r>
              <a:rPr lang="en-US" sz="1800" dirty="0">
                <a:solidFill>
                  <a:srgbClr val="000066"/>
                </a:solidFill>
                <a:latin typeface="Calibri" panose="020F0502020204030204" pitchFamily="34" charset="0"/>
              </a:rPr>
              <a:t>or reviewers</a:t>
            </a:r>
          </a:p>
          <a:p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Exportable as vector graphics</a:t>
            </a:r>
          </a:p>
          <a:p>
            <a:pPr lvl="1"/>
            <a:r>
              <a:rPr lang="en-US" sz="18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eps, </a:t>
            </a:r>
            <a:r>
              <a:rPr lang="en-US" sz="1800" dirty="0" err="1" smtClean="0">
                <a:solidFill>
                  <a:srgbClr val="000066"/>
                </a:solidFill>
                <a:latin typeface="Calibri" panose="020F0502020204030204" pitchFamily="34" charset="0"/>
              </a:rPr>
              <a:t>svg</a:t>
            </a:r>
            <a:r>
              <a:rPr lang="en-US" sz="18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, </a:t>
            </a:r>
            <a:r>
              <a:rPr lang="en-US" sz="1800" dirty="0" err="1" smtClean="0">
                <a:solidFill>
                  <a:srgbClr val="000066"/>
                </a:solidFill>
                <a:latin typeface="Calibri" panose="020F0502020204030204" pitchFamily="34" charset="0"/>
              </a:rPr>
              <a:t>ppt</a:t>
            </a:r>
            <a:endParaRPr lang="en-US" sz="1800" dirty="0">
              <a:solidFill>
                <a:srgbClr val="000066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1044" y="2618770"/>
            <a:ext cx="3022956" cy="2196015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70873" y="-5657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dirty="0">
              <a:latin typeface="Calibri" panose="020F0502020204030204" pitchFamily="34" charset="0"/>
            </a:endParaRPr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07" b="30736"/>
          <a:stretch/>
        </p:blipFill>
        <p:spPr>
          <a:xfrm>
            <a:off x="1680231" y="3505534"/>
            <a:ext cx="4331980" cy="1120639"/>
          </a:xfrm>
          <a:prstGeom prst="rect">
            <a:avLst/>
          </a:prstGeom>
        </p:spPr>
      </p:pic>
      <p:sp>
        <p:nvSpPr>
          <p:cNvPr id="17" name="Textfeld 16"/>
          <p:cNvSpPr txBox="1"/>
          <p:nvPr/>
        </p:nvSpPr>
        <p:spPr>
          <a:xfrm>
            <a:off x="1717400" y="3316922"/>
            <a:ext cx="10374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Calibri" panose="020F0502020204030204" pitchFamily="34" charset="0"/>
              </a:rPr>
              <a:t>Document text</a:t>
            </a:r>
            <a:endParaRPr lang="en-US" sz="1100" dirty="0">
              <a:latin typeface="Calibri" panose="020F0502020204030204" pitchFamily="34" charset="0"/>
            </a:endParaRPr>
          </a:p>
        </p:txBody>
      </p:sp>
      <p:pic>
        <p:nvPicPr>
          <p:cNvPr id="18" name="Audio 1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58213" y="4557713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6394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202"/>
    </mc:Choice>
    <mc:Fallback xmlns="">
      <p:transition spd="slow" advTm="54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66"/>
                </a:solidFill>
                <a:latin typeface="Calibri" panose="020F0502020204030204" pitchFamily="34" charset="0"/>
              </a:rPr>
              <a:t>Code-based approach</a:t>
            </a:r>
            <a:endParaRPr lang="en-US" dirty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66"/>
                </a:solidFill>
                <a:latin typeface="Calibri" panose="020F0502020204030204" pitchFamily="34" charset="0"/>
              </a:rPr>
              <a:t>Everything is defined in the </a:t>
            </a: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code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007A5D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7A5D"/>
                </a:solidFill>
                <a:latin typeface="Calibri" panose="020F0502020204030204" pitchFamily="34" charset="0"/>
              </a:rPr>
              <a:t>Pro: The cleanest solution, direct link to the data</a:t>
            </a:r>
            <a:endParaRPr lang="en-US" sz="2000" dirty="0">
              <a:solidFill>
                <a:srgbClr val="007A5D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C00000"/>
                </a:solidFill>
                <a:latin typeface="Calibri" panose="020F0502020204030204" pitchFamily="34" charset="0"/>
              </a:rPr>
              <a:t>Problem: if a change is required, you have to change your code</a:t>
            </a:r>
          </a:p>
        </p:txBody>
      </p:sp>
      <p:sp>
        <p:nvSpPr>
          <p:cNvPr id="5" name="Rechteck 4"/>
          <p:cNvSpPr/>
          <p:nvPr/>
        </p:nvSpPr>
        <p:spPr>
          <a:xfrm>
            <a:off x="270873" y="-5657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dirty="0">
              <a:latin typeface="Calibri" panose="020F0502020204030204" pitchFamily="34" charset="0"/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611" y="1641706"/>
            <a:ext cx="5391150" cy="241935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58213" y="45577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62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518"/>
    </mc:Choice>
    <mc:Fallback xmlns="">
      <p:transition spd="slow" advTm="35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66"/>
                </a:solidFill>
                <a:latin typeface="Calibri" panose="020F0502020204030204" pitchFamily="34" charset="0"/>
              </a:rPr>
              <a:t>Illustration-based approach</a:t>
            </a:r>
            <a:endParaRPr lang="en-US" dirty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figures are finalized in an illustration tool: </a:t>
            </a:r>
            <a:b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</a:br>
            <a:r>
              <a:rPr lang="en-US" sz="2000" dirty="0" err="1" smtClean="0">
                <a:solidFill>
                  <a:srgbClr val="000066"/>
                </a:solidFill>
                <a:latin typeface="Calibri" panose="020F0502020204030204" pitchFamily="34" charset="0"/>
              </a:rPr>
              <a:t>Inkscape</a:t>
            </a: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, Illustrator, </a:t>
            </a:r>
            <a:r>
              <a:rPr lang="en-US" sz="2000" dirty="0" err="1" smtClean="0">
                <a:solidFill>
                  <a:srgbClr val="000066"/>
                </a:solidFill>
                <a:latin typeface="Calibri" panose="020F0502020204030204" pitchFamily="34" charset="0"/>
              </a:rPr>
              <a:t>Powerpoint</a:t>
            </a: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, etc.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7A5D"/>
                </a:solidFill>
                <a:latin typeface="Calibri" panose="020F0502020204030204" pitchFamily="34" charset="0"/>
              </a:rPr>
              <a:t>Pro: Most beautiful figures and illustrations possible</a:t>
            </a:r>
            <a:endParaRPr lang="en-US" sz="2000" dirty="0">
              <a:solidFill>
                <a:srgbClr val="007A5D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C00000"/>
                </a:solidFill>
                <a:latin typeface="Calibri" panose="020F0502020204030204" pitchFamily="34" charset="0"/>
              </a:rPr>
              <a:t>Problem: if a data change is required you have to redo the figure again, there is no direct link to the data</a:t>
            </a:r>
          </a:p>
        </p:txBody>
      </p:sp>
      <p:sp>
        <p:nvSpPr>
          <p:cNvPr id="5" name="Rechteck 4"/>
          <p:cNvSpPr/>
          <p:nvPr/>
        </p:nvSpPr>
        <p:spPr>
          <a:xfrm>
            <a:off x="270873" y="-5657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dirty="0">
              <a:latin typeface="Calibri" panose="020F050202020403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932" y="1942989"/>
            <a:ext cx="3862552" cy="1612584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58213" y="45577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42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479"/>
    </mc:Choice>
    <mc:Fallback xmlns="">
      <p:transition spd="slow" advTm="38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solidFill>
                  <a:srgbClr val="000066"/>
                </a:solidFill>
                <a:latin typeface="Calibri" panose="020F0502020204030204" pitchFamily="34" charset="0"/>
              </a:rPr>
              <a:t>Matlab</a:t>
            </a:r>
            <a:r>
              <a:rPr lang="en-US" dirty="0" smtClean="0">
                <a:solidFill>
                  <a:srgbClr val="000066"/>
                </a:solidFill>
                <a:latin typeface="Calibri" panose="020F0502020204030204" pitchFamily="34" charset="0"/>
              </a:rPr>
              <a:t> figures as a hybrid approach</a:t>
            </a:r>
            <a:endParaRPr lang="en-US" dirty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figures are generated with </a:t>
            </a:r>
            <a:r>
              <a:rPr lang="en-US" sz="2000" dirty="0" err="1">
                <a:solidFill>
                  <a:srgbClr val="000066"/>
                </a:solidFill>
                <a:latin typeface="Calibri" panose="020F0502020204030204" pitchFamily="34" charset="0"/>
              </a:rPr>
              <a:t>M</a:t>
            </a:r>
            <a:r>
              <a:rPr lang="en-US" sz="2000" dirty="0" err="1" smtClean="0">
                <a:solidFill>
                  <a:srgbClr val="000066"/>
                </a:solidFill>
                <a:latin typeface="Calibri" panose="020F0502020204030204" pitchFamily="34" charset="0"/>
              </a:rPr>
              <a:t>atlab</a:t>
            </a: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 code and interactively finalized</a:t>
            </a:r>
            <a:endParaRPr lang="en-US" sz="2000" dirty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 dirty="0" smtClean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 dirty="0" smtClean="0">
              <a:solidFill>
                <a:srgbClr val="000066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dirty="0" smtClean="0">
              <a:solidFill>
                <a:srgbClr val="007A5D"/>
              </a:solidFill>
              <a:latin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7A5D"/>
                </a:solidFill>
                <a:latin typeface="Calibri" panose="020F0502020204030204" pitchFamily="34" charset="0"/>
              </a:rPr>
              <a:t>Pro: Code links to data, data is also stored in the figures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7A5D"/>
                </a:solidFill>
                <a:latin typeface="Calibri" panose="020F0502020204030204" pitchFamily="34" charset="0"/>
              </a:rPr>
              <a:t>Pro: Fast changes in design, arrangement and data possible</a:t>
            </a:r>
            <a:endParaRPr lang="en-US" sz="2000" dirty="0">
              <a:solidFill>
                <a:srgbClr val="007A5D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70873" y="-5657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dirty="0">
              <a:latin typeface="Calibri" panose="020F0502020204030204" pitchFamily="34" charset="0"/>
            </a:endParaRPr>
          </a:p>
        </p:txBody>
      </p:sp>
      <p:pic>
        <p:nvPicPr>
          <p:cNvPr id="1164" name="Grafik 11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2128" y="1545215"/>
            <a:ext cx="3538176" cy="321999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58213" y="455771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474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79"/>
    </mc:Choice>
    <mc:Fallback xmlns="">
      <p:transition spd="slow" advTm="25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atumsplatzhalter 1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65DD418-9D1C-4F7F-9116-27441EEC3B22}" type="datetime1">
              <a:rPr lang="de-DE" smtClean="0">
                <a:latin typeface="Calibri" panose="020F0502020204030204" pitchFamily="34" charset="0"/>
              </a:rPr>
              <a:pPr/>
              <a:t>16.10.2022</a:t>
            </a:fld>
            <a:endParaRPr lang="de-DE" dirty="0">
              <a:latin typeface="Calibri" panose="020F0502020204030204" pitchFamily="34" charset="0"/>
            </a:endParaRPr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759437E-DD65-47AE-A718-65B9481C0A9E}" type="slidenum">
              <a:rPr lang="de-DE" smtClean="0">
                <a:latin typeface="Calibri" panose="020F0502020204030204" pitchFamily="34" charset="0"/>
              </a:rPr>
              <a:pPr/>
              <a:t>6</a:t>
            </a:fld>
            <a:endParaRPr lang="de-DE" dirty="0">
              <a:latin typeface="Calibri" panose="020F0502020204030204" pitchFamily="34" charset="0"/>
            </a:endParaRPr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>
              <a:latin typeface="Calibri" panose="020F0502020204030204" pitchFamily="34" charset="0"/>
            </a:endParaRPr>
          </a:p>
        </p:txBody>
      </p:sp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smtClean="0">
                <a:latin typeface="Calibri" panose="020F0502020204030204" pitchFamily="34" charset="0"/>
              </a:rPr>
              <a:t>Slides, screencast, and code on </a:t>
            </a:r>
            <a:r>
              <a:rPr lang="en-US" sz="2400" dirty="0" err="1" smtClean="0">
                <a:latin typeface="Calibri" panose="020F0502020204030204" pitchFamily="34" charset="0"/>
              </a:rPr>
              <a:t>github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396000" y="1367235"/>
            <a:ext cx="65109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</a:rPr>
              <a:t>https://github.com/cest-sources/imaging_science_tools</a:t>
            </a:r>
          </a:p>
        </p:txBody>
      </p:sp>
      <p:sp>
        <p:nvSpPr>
          <p:cNvPr id="67" name="Freeform 60"/>
          <p:cNvSpPr>
            <a:spLocks/>
          </p:cNvSpPr>
          <p:nvPr/>
        </p:nvSpPr>
        <p:spPr bwMode="auto">
          <a:xfrm>
            <a:off x="7400820" y="21344"/>
            <a:ext cx="524084" cy="302963"/>
          </a:xfrm>
          <a:custGeom>
            <a:avLst/>
            <a:gdLst>
              <a:gd name="T0" fmla="*/ 0 w 1749"/>
              <a:gd name="T1" fmla="*/ 2 h 131"/>
              <a:gd name="T2" fmla="*/ 37 w 1749"/>
              <a:gd name="T3" fmla="*/ 2 h 131"/>
              <a:gd name="T4" fmla="*/ 73 w 1749"/>
              <a:gd name="T5" fmla="*/ 2 h 131"/>
              <a:gd name="T6" fmla="*/ 110 w 1749"/>
              <a:gd name="T7" fmla="*/ 2 h 131"/>
              <a:gd name="T8" fmla="*/ 146 w 1749"/>
              <a:gd name="T9" fmla="*/ 2 h 131"/>
              <a:gd name="T10" fmla="*/ 183 w 1749"/>
              <a:gd name="T11" fmla="*/ 2 h 131"/>
              <a:gd name="T12" fmla="*/ 219 w 1749"/>
              <a:gd name="T13" fmla="*/ 2 h 131"/>
              <a:gd name="T14" fmla="*/ 255 w 1749"/>
              <a:gd name="T15" fmla="*/ 1 h 131"/>
              <a:gd name="T16" fmla="*/ 292 w 1749"/>
              <a:gd name="T17" fmla="*/ 1 h 131"/>
              <a:gd name="T18" fmla="*/ 328 w 1749"/>
              <a:gd name="T19" fmla="*/ 1 h 131"/>
              <a:gd name="T20" fmla="*/ 365 w 1749"/>
              <a:gd name="T21" fmla="*/ 0 h 131"/>
              <a:gd name="T22" fmla="*/ 401 w 1749"/>
              <a:gd name="T23" fmla="*/ 0 h 131"/>
              <a:gd name="T24" fmla="*/ 438 w 1749"/>
              <a:gd name="T25" fmla="*/ 1 h 131"/>
              <a:gd name="T26" fmla="*/ 474 w 1749"/>
              <a:gd name="T27" fmla="*/ 3 h 131"/>
              <a:gd name="T28" fmla="*/ 510 w 1749"/>
              <a:gd name="T29" fmla="*/ 6 h 131"/>
              <a:gd name="T30" fmla="*/ 547 w 1749"/>
              <a:gd name="T31" fmla="*/ 11 h 131"/>
              <a:gd name="T32" fmla="*/ 583 w 1749"/>
              <a:gd name="T33" fmla="*/ 19 h 131"/>
              <a:gd name="T34" fmla="*/ 620 w 1749"/>
              <a:gd name="T35" fmla="*/ 29 h 131"/>
              <a:gd name="T36" fmla="*/ 656 w 1749"/>
              <a:gd name="T37" fmla="*/ 42 h 131"/>
              <a:gd name="T38" fmla="*/ 693 w 1749"/>
              <a:gd name="T39" fmla="*/ 57 h 131"/>
              <a:gd name="T40" fmla="*/ 729 w 1749"/>
              <a:gd name="T41" fmla="*/ 73 h 131"/>
              <a:gd name="T42" fmla="*/ 765 w 1749"/>
              <a:gd name="T43" fmla="*/ 90 h 131"/>
              <a:gd name="T44" fmla="*/ 802 w 1749"/>
              <a:gd name="T45" fmla="*/ 105 h 131"/>
              <a:gd name="T46" fmla="*/ 838 w 1749"/>
              <a:gd name="T47" fmla="*/ 118 h 131"/>
              <a:gd name="T48" fmla="*/ 875 w 1749"/>
              <a:gd name="T49" fmla="*/ 126 h 131"/>
              <a:gd name="T50" fmla="*/ 911 w 1749"/>
              <a:gd name="T51" fmla="*/ 131 h 131"/>
              <a:gd name="T52" fmla="*/ 948 w 1749"/>
              <a:gd name="T53" fmla="*/ 130 h 131"/>
              <a:gd name="T54" fmla="*/ 984 w 1749"/>
              <a:gd name="T55" fmla="*/ 124 h 131"/>
              <a:gd name="T56" fmla="*/ 1021 w 1749"/>
              <a:gd name="T57" fmla="*/ 114 h 131"/>
              <a:gd name="T58" fmla="*/ 1057 w 1749"/>
              <a:gd name="T59" fmla="*/ 102 h 131"/>
              <a:gd name="T60" fmla="*/ 1093 w 1749"/>
              <a:gd name="T61" fmla="*/ 87 h 131"/>
              <a:gd name="T62" fmla="*/ 1130 w 1749"/>
              <a:gd name="T63" fmla="*/ 72 h 131"/>
              <a:gd name="T64" fmla="*/ 1166 w 1749"/>
              <a:gd name="T65" fmla="*/ 58 h 131"/>
              <a:gd name="T66" fmla="*/ 1203 w 1749"/>
              <a:gd name="T67" fmla="*/ 45 h 131"/>
              <a:gd name="T68" fmla="*/ 1239 w 1749"/>
              <a:gd name="T69" fmla="*/ 33 h 131"/>
              <a:gd name="T70" fmla="*/ 1276 w 1749"/>
              <a:gd name="T71" fmla="*/ 24 h 131"/>
              <a:gd name="T72" fmla="*/ 1312 w 1749"/>
              <a:gd name="T73" fmla="*/ 17 h 131"/>
              <a:gd name="T74" fmla="*/ 1349 w 1749"/>
              <a:gd name="T75" fmla="*/ 12 h 131"/>
              <a:gd name="T76" fmla="*/ 1385 w 1749"/>
              <a:gd name="T77" fmla="*/ 9 h 131"/>
              <a:gd name="T78" fmla="*/ 1421 w 1749"/>
              <a:gd name="T79" fmla="*/ 6 h 131"/>
              <a:gd name="T80" fmla="*/ 1458 w 1749"/>
              <a:gd name="T81" fmla="*/ 5 h 131"/>
              <a:gd name="T82" fmla="*/ 1494 w 1749"/>
              <a:gd name="T83" fmla="*/ 4 h 131"/>
              <a:gd name="T84" fmla="*/ 1531 w 1749"/>
              <a:gd name="T85" fmla="*/ 3 h 131"/>
              <a:gd name="T86" fmla="*/ 1567 w 1749"/>
              <a:gd name="T87" fmla="*/ 3 h 131"/>
              <a:gd name="T88" fmla="*/ 1604 w 1749"/>
              <a:gd name="T89" fmla="*/ 3 h 131"/>
              <a:gd name="T90" fmla="*/ 1640 w 1749"/>
              <a:gd name="T91" fmla="*/ 2 h 131"/>
              <a:gd name="T92" fmla="*/ 1677 w 1749"/>
              <a:gd name="T93" fmla="*/ 2 h 131"/>
              <a:gd name="T94" fmla="*/ 1713 w 1749"/>
              <a:gd name="T95" fmla="*/ 2 h 131"/>
              <a:gd name="T96" fmla="*/ 1749 w 1749"/>
              <a:gd name="T97" fmla="*/ 2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49" h="131">
                <a:moveTo>
                  <a:pt x="0" y="2"/>
                </a:moveTo>
                <a:lnTo>
                  <a:pt x="37" y="2"/>
                </a:lnTo>
                <a:lnTo>
                  <a:pt x="73" y="2"/>
                </a:lnTo>
                <a:lnTo>
                  <a:pt x="110" y="2"/>
                </a:lnTo>
                <a:lnTo>
                  <a:pt x="146" y="2"/>
                </a:lnTo>
                <a:lnTo>
                  <a:pt x="183" y="2"/>
                </a:lnTo>
                <a:lnTo>
                  <a:pt x="219" y="2"/>
                </a:lnTo>
                <a:lnTo>
                  <a:pt x="255" y="1"/>
                </a:lnTo>
                <a:lnTo>
                  <a:pt x="292" y="1"/>
                </a:lnTo>
                <a:lnTo>
                  <a:pt x="328" y="1"/>
                </a:lnTo>
                <a:lnTo>
                  <a:pt x="365" y="0"/>
                </a:lnTo>
                <a:lnTo>
                  <a:pt x="401" y="0"/>
                </a:lnTo>
                <a:lnTo>
                  <a:pt x="438" y="1"/>
                </a:lnTo>
                <a:lnTo>
                  <a:pt x="474" y="3"/>
                </a:lnTo>
                <a:lnTo>
                  <a:pt x="510" y="6"/>
                </a:lnTo>
                <a:lnTo>
                  <a:pt x="547" y="11"/>
                </a:lnTo>
                <a:lnTo>
                  <a:pt x="583" y="19"/>
                </a:lnTo>
                <a:lnTo>
                  <a:pt x="620" y="29"/>
                </a:lnTo>
                <a:lnTo>
                  <a:pt x="656" y="42"/>
                </a:lnTo>
                <a:lnTo>
                  <a:pt x="693" y="57"/>
                </a:lnTo>
                <a:lnTo>
                  <a:pt x="729" y="73"/>
                </a:lnTo>
                <a:lnTo>
                  <a:pt x="765" y="90"/>
                </a:lnTo>
                <a:lnTo>
                  <a:pt x="802" y="105"/>
                </a:lnTo>
                <a:lnTo>
                  <a:pt x="838" y="118"/>
                </a:lnTo>
                <a:lnTo>
                  <a:pt x="875" y="126"/>
                </a:lnTo>
                <a:lnTo>
                  <a:pt x="911" y="131"/>
                </a:lnTo>
                <a:lnTo>
                  <a:pt x="948" y="130"/>
                </a:lnTo>
                <a:lnTo>
                  <a:pt x="984" y="124"/>
                </a:lnTo>
                <a:lnTo>
                  <a:pt x="1021" y="114"/>
                </a:lnTo>
                <a:lnTo>
                  <a:pt x="1057" y="102"/>
                </a:lnTo>
                <a:lnTo>
                  <a:pt x="1093" y="87"/>
                </a:lnTo>
                <a:lnTo>
                  <a:pt x="1130" y="72"/>
                </a:lnTo>
                <a:lnTo>
                  <a:pt x="1166" y="58"/>
                </a:lnTo>
                <a:lnTo>
                  <a:pt x="1203" y="45"/>
                </a:lnTo>
                <a:lnTo>
                  <a:pt x="1239" y="33"/>
                </a:lnTo>
                <a:lnTo>
                  <a:pt x="1276" y="24"/>
                </a:lnTo>
                <a:lnTo>
                  <a:pt x="1312" y="17"/>
                </a:lnTo>
                <a:lnTo>
                  <a:pt x="1349" y="12"/>
                </a:lnTo>
                <a:lnTo>
                  <a:pt x="1385" y="9"/>
                </a:lnTo>
                <a:lnTo>
                  <a:pt x="1421" y="6"/>
                </a:lnTo>
                <a:lnTo>
                  <a:pt x="1458" y="5"/>
                </a:lnTo>
                <a:lnTo>
                  <a:pt x="1494" y="4"/>
                </a:lnTo>
                <a:lnTo>
                  <a:pt x="1531" y="3"/>
                </a:lnTo>
                <a:lnTo>
                  <a:pt x="1567" y="3"/>
                </a:lnTo>
                <a:lnTo>
                  <a:pt x="1604" y="3"/>
                </a:lnTo>
                <a:lnTo>
                  <a:pt x="1640" y="2"/>
                </a:lnTo>
                <a:lnTo>
                  <a:pt x="1677" y="2"/>
                </a:lnTo>
                <a:lnTo>
                  <a:pt x="1713" y="2"/>
                </a:lnTo>
                <a:lnTo>
                  <a:pt x="1749" y="2"/>
                </a:lnTo>
              </a:path>
            </a:pathLst>
          </a:custGeom>
          <a:noFill/>
          <a:ln w="4763" cap="flat">
            <a:solidFill>
              <a:srgbClr val="0000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panose="020F0502020204030204" pitchFamily="34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121.950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58213" y="4557713"/>
            <a:ext cx="406400" cy="4064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396000" y="2127038"/>
            <a:ext cx="58362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https://www.youtube.com/watch?v=ur0cTY8sQ0M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0"/>
    </mc:Choice>
    <mc:Fallback xmlns="">
      <p:transition spd="slow" advTm="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alibri" panose="020F0502020204030204" pitchFamily="34" charset="0"/>
              </a:rPr>
              <a:t>Summary</a:t>
            </a:r>
          </a:p>
          <a:p>
            <a:pPr marL="0" indent="0">
              <a:buNone/>
            </a:pPr>
            <a:endParaRPr lang="en-US" sz="18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alibri" panose="020F0502020204030204" pitchFamily="34" charset="0"/>
              </a:rPr>
              <a:t>Matlab</a:t>
            </a:r>
            <a:r>
              <a:rPr lang="en-US" sz="1800" dirty="0" smtClean="0">
                <a:latin typeface="Calibri" panose="020F0502020204030204" pitchFamily="34" charset="0"/>
              </a:rPr>
              <a:t> figures provide hybrid approach to generate scientific figures</a:t>
            </a:r>
          </a:p>
          <a:p>
            <a:pPr marL="0" indent="0">
              <a:buNone/>
            </a:pPr>
            <a:endParaRPr lang="en-US" sz="1800" dirty="0" smtClean="0">
              <a:latin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dirty="0" smtClean="0">
                <a:latin typeface="Calibri" panose="020F0502020204030204" pitchFamily="34" charset="0"/>
              </a:rPr>
              <a:t>Flexible</a:t>
            </a:r>
          </a:p>
          <a:p>
            <a:pPr marL="285750" indent="-285750">
              <a:buFontTx/>
              <a:buChar char="-"/>
            </a:pPr>
            <a:r>
              <a:rPr lang="en-US" sz="1800" dirty="0" smtClean="0">
                <a:latin typeface="Calibri" panose="020F0502020204030204" pitchFamily="34" charset="0"/>
              </a:rPr>
              <a:t>Linked to data</a:t>
            </a:r>
          </a:p>
          <a:p>
            <a:pPr marL="285750" indent="-285750">
              <a:buFontTx/>
              <a:buChar char="-"/>
            </a:pPr>
            <a:r>
              <a:rPr lang="en-US" sz="1800" dirty="0" smtClean="0">
                <a:latin typeface="Calibri" panose="020F0502020204030204" pitchFamily="34" charset="0"/>
              </a:rPr>
              <a:t>Exportable to vector graphics</a:t>
            </a:r>
          </a:p>
          <a:p>
            <a:pPr marL="285750" indent="-285750">
              <a:buFontTx/>
              <a:buChar char="-"/>
            </a:pPr>
            <a:r>
              <a:rPr lang="en-US" sz="1800" dirty="0" err="1" smtClean="0">
                <a:latin typeface="Calibri" panose="020F0502020204030204" pitchFamily="34" charset="0"/>
              </a:rPr>
              <a:t>Matlab</a:t>
            </a:r>
            <a:r>
              <a:rPr lang="en-US" sz="1800" dirty="0" smtClean="0">
                <a:latin typeface="Calibri" panose="020F0502020204030204" pitchFamily="34" charset="0"/>
              </a:rPr>
              <a:t> available via Campus license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661FDC1-9BA7-4266-BCEE-080BAF7946A2}" type="datetime1">
              <a:rPr lang="de-DE" smtClean="0">
                <a:latin typeface="Calibri" panose="020F0502020204030204" pitchFamily="34" charset="0"/>
              </a:rPr>
              <a:pPr/>
              <a:t>16.10.2022</a:t>
            </a:fld>
            <a:endParaRPr lang="de-DE" dirty="0">
              <a:latin typeface="Calibri" panose="020F0502020204030204" pitchFamily="34" charset="0"/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759437E-DD65-47AE-A718-65B9481C0A9E}" type="slidenum">
              <a:rPr lang="de-DE" smtClean="0">
                <a:latin typeface="Calibri" panose="020F0502020204030204" pitchFamily="34" charset="0"/>
              </a:rPr>
              <a:pPr/>
              <a:t>7</a:t>
            </a:fld>
            <a:endParaRPr lang="de-DE" dirty="0">
              <a:latin typeface="Calibri" panose="020F0502020204030204" pitchFamily="34" charset="0"/>
            </a:endParaRPr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>
              <a:latin typeface="Calibri" panose="020F0502020204030204" pitchFamily="34" charset="0"/>
            </a:endParaRP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latin typeface="Calibri" panose="020F0502020204030204" pitchFamily="34" charset="0"/>
            </a:endParaRPr>
          </a:p>
        </p:txBody>
      </p:sp>
      <p:pic>
        <p:nvPicPr>
          <p:cNvPr id="2" name="Jingle_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6"/>
                  <p14:fade in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4055" y="5229215"/>
            <a:ext cx="406400" cy="406400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592427" y="4020236"/>
            <a:ext cx="6510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hlinkClick r:id="rId5"/>
              </a:rPr>
              <a:t>https://</a:t>
            </a:r>
            <a:r>
              <a:rPr lang="en-US" dirty="0" smtClean="0">
                <a:latin typeface="Calibri" panose="020F0502020204030204" pitchFamily="34" charset="0"/>
                <a:hlinkClick r:id="rId5"/>
              </a:rPr>
              <a:t>github.com/cest-sources/imaging_science_tools</a:t>
            </a:r>
            <a:endParaRPr lang="en-US" dirty="0" smtClean="0"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rgbClr val="19305C"/>
                </a:solidFill>
                <a:latin typeface="Calibri" panose="020F0502020204030204" pitchFamily="34" charset="0"/>
              </a:rPr>
              <a:t>moritz.zaiss@fau.de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3445" y="1877173"/>
            <a:ext cx="2873810" cy="20876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1|16.2"/>
</p:tagLst>
</file>

<file path=ppt/theme/theme1.xml><?xml version="1.0" encoding="utf-8"?>
<a:theme xmlns:a="http://schemas.openxmlformats.org/drawingml/2006/main" name="Titelfolienmaster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A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haltsseit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A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233</Words>
  <Application>Microsoft Office PowerPoint</Application>
  <PresentationFormat>Bildschirmpräsentation (16:9)</PresentationFormat>
  <Paragraphs>68</Paragraphs>
  <Slides>7</Slides>
  <Notes>0</Notes>
  <HiddenSlides>0</HiddenSlides>
  <MMClips>8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Arial</vt:lpstr>
      <vt:lpstr>Calibri</vt:lpstr>
      <vt:lpstr>Times New Roman</vt:lpstr>
      <vt:lpstr>Titelfolienmaster</vt:lpstr>
      <vt:lpstr>Inhaltsseite</vt:lpstr>
      <vt:lpstr>Part 1: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FAU</dc:creator>
  <cp:lastModifiedBy>M Zaiss</cp:lastModifiedBy>
  <cp:revision>335</cp:revision>
  <dcterms:created xsi:type="dcterms:W3CDTF">2014-02-08T08:57:37Z</dcterms:created>
  <dcterms:modified xsi:type="dcterms:W3CDTF">2022-10-16T11:13:29Z</dcterms:modified>
</cp:coreProperties>
</file>